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7" r:id="rId2"/>
    <p:sldId id="318" r:id="rId3"/>
    <p:sldId id="502" r:id="rId4"/>
    <p:sldId id="504" r:id="rId5"/>
    <p:sldId id="311" r:id="rId6"/>
    <p:sldId id="501" r:id="rId7"/>
    <p:sldId id="312" r:id="rId8"/>
    <p:sldId id="505" r:id="rId9"/>
    <p:sldId id="508" r:id="rId10"/>
    <p:sldId id="258" r:id="rId11"/>
    <p:sldId id="322" r:id="rId12"/>
    <p:sldId id="319" r:id="rId13"/>
    <p:sldId id="509" r:id="rId14"/>
    <p:sldId id="305" r:id="rId15"/>
    <p:sldId id="503" r:id="rId16"/>
    <p:sldId id="306" r:id="rId17"/>
    <p:sldId id="507" r:id="rId18"/>
    <p:sldId id="282" r:id="rId19"/>
    <p:sldId id="309" r:id="rId20"/>
    <p:sldId id="297" r:id="rId21"/>
    <p:sldId id="294" r:id="rId22"/>
    <p:sldId id="300" r:id="rId23"/>
    <p:sldId id="315" r:id="rId24"/>
    <p:sldId id="269" r:id="rId25"/>
    <p:sldId id="313" r:id="rId26"/>
    <p:sldId id="513" r:id="rId27"/>
    <p:sldId id="514" r:id="rId28"/>
    <p:sldId id="276" r:id="rId29"/>
    <p:sldId id="277" r:id="rId30"/>
    <p:sldId id="510" r:id="rId31"/>
    <p:sldId id="512" r:id="rId32"/>
    <p:sldId id="301" r:id="rId33"/>
    <p:sldId id="307" r:id="rId34"/>
    <p:sldId id="515" r:id="rId35"/>
    <p:sldId id="280" r:id="rId36"/>
    <p:sldId id="302" r:id="rId37"/>
    <p:sldId id="511" r:id="rId38"/>
    <p:sldId id="287" r:id="rId39"/>
    <p:sldId id="283" r:id="rId40"/>
    <p:sldId id="492" r:id="rId41"/>
    <p:sldId id="463" r:id="rId42"/>
    <p:sldId id="465" r:id="rId43"/>
    <p:sldId id="469" r:id="rId44"/>
    <p:sldId id="494" r:id="rId45"/>
    <p:sldId id="493" r:id="rId46"/>
    <p:sldId id="498" r:id="rId47"/>
    <p:sldId id="470" r:id="rId48"/>
    <p:sldId id="256" r:id="rId49"/>
    <p:sldId id="295" r:id="rId50"/>
    <p:sldId id="359" r:id="rId51"/>
    <p:sldId id="490" r:id="rId52"/>
    <p:sldId id="372" r:id="rId53"/>
    <p:sldId id="265" r:id="rId54"/>
    <p:sldId id="476" r:id="rId55"/>
    <p:sldId id="272" r:id="rId56"/>
    <p:sldId id="496" r:id="rId57"/>
    <p:sldId id="516" r:id="rId58"/>
    <p:sldId id="499" r:id="rId59"/>
    <p:sldId id="500" r:id="rId60"/>
    <p:sldId id="517" r:id="rId61"/>
    <p:sldId id="286" r:id="rId62"/>
    <p:sldId id="518" r:id="rId63"/>
    <p:sldId id="519" r:id="rId64"/>
    <p:sldId id="495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C0DE-6F49-483A-A911-AE75009B215A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9126-B4EF-45AE-ADEB-CC37C6D91E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31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62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8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3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90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591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ECF54-4C14-41EC-94C4-C4C0F06478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62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CF54-4C14-41EC-94C4-C4C0F0647867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605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7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8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7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4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1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2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0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2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9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7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CE5F202-B732-4726-B366-F67AC5548325}"/>
              </a:ext>
            </a:extLst>
          </p:cNvPr>
          <p:cNvSpPr txBox="1"/>
          <p:nvPr/>
        </p:nvSpPr>
        <p:spPr>
          <a:xfrm>
            <a:off x="755576" y="5486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Scheiden van mengsels</a:t>
            </a:r>
          </a:p>
        </p:txBody>
      </p:sp>
    </p:spTree>
    <p:extLst>
      <p:ext uri="{BB962C8B-B14F-4D97-AF65-F5344CB8AC3E}">
        <p14:creationId xmlns:p14="http://schemas.microsoft.com/office/powerpoint/2010/main" val="38403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u-re-ka.nl/scheidingsmetoden/_wp_generated/wpbe7d65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77885"/>
            <a:ext cx="3168352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BD13D4-8EC1-4744-9E63-BA0A2C1A0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9" y="1877886"/>
            <a:ext cx="4224471" cy="316835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F10D113-C52B-436B-93D2-5843C852443C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CENTRIFUGEREN</a:t>
            </a:r>
          </a:p>
        </p:txBody>
      </p:sp>
    </p:spTree>
    <p:extLst>
      <p:ext uri="{BB962C8B-B14F-4D97-AF65-F5344CB8AC3E}">
        <p14:creationId xmlns:p14="http://schemas.microsoft.com/office/powerpoint/2010/main" val="35801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u-re-ka.nl/scheidingsmetoden/_wp_generated/wpbe7d65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77885"/>
            <a:ext cx="3168352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96AE2F-E090-41B1-8572-F45CFAF5245F}"/>
              </a:ext>
            </a:extLst>
          </p:cNvPr>
          <p:cNvSpPr txBox="1"/>
          <p:nvPr/>
        </p:nvSpPr>
        <p:spPr>
          <a:xfrm>
            <a:off x="808719" y="5201324"/>
            <a:ext cx="300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Bovenstaande vloeistof kun je nu voorzichtig </a:t>
            </a:r>
            <a:r>
              <a:rPr lang="nl-NL" sz="2200" b="1" dirty="0"/>
              <a:t>afgieten</a:t>
            </a:r>
            <a:r>
              <a:rPr lang="nl-NL" sz="2200" dirty="0"/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4BFABE3-E6F9-4121-9E1F-AFCE6128EFDB}"/>
              </a:ext>
            </a:extLst>
          </p:cNvPr>
          <p:cNvSpPr txBox="1"/>
          <p:nvPr/>
        </p:nvSpPr>
        <p:spPr>
          <a:xfrm>
            <a:off x="3612820" y="989240"/>
            <a:ext cx="543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     </a:t>
            </a:r>
            <a:r>
              <a:rPr lang="nl-NL" sz="800" b="1" dirty="0">
                <a:solidFill>
                  <a:srgbClr val="FF0000"/>
                </a:solidFill>
              </a:rPr>
              <a:t>        </a:t>
            </a:r>
            <a:r>
              <a:rPr lang="nl-NL" sz="2400" b="1" dirty="0">
                <a:solidFill>
                  <a:srgbClr val="FF0000"/>
                </a:solidFill>
              </a:rPr>
              <a:t> Berust op het verschil in dichtheid.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E9B326-7AD0-48BC-A08D-94CEE25C4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9" y="1877886"/>
            <a:ext cx="4224471" cy="31683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95C53D1-BC28-4FAE-89C3-E971D3855183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CENTRIFUGEREN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3B6D9D0-86FE-4C9B-A266-F7CE9A1AECAC}"/>
              </a:ext>
            </a:extLst>
          </p:cNvPr>
          <p:cNvSpPr txBox="1"/>
          <p:nvPr/>
        </p:nvSpPr>
        <p:spPr>
          <a:xfrm>
            <a:off x="4191832" y="3022848"/>
            <a:ext cx="772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Zand</a:t>
            </a:r>
          </a:p>
        </p:txBody>
      </p:sp>
    </p:spTree>
    <p:extLst>
      <p:ext uri="{BB962C8B-B14F-4D97-AF65-F5344CB8AC3E}">
        <p14:creationId xmlns:p14="http://schemas.microsoft.com/office/powerpoint/2010/main" val="238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8F6460D-5206-4BC3-9938-D7C281B51F27}"/>
              </a:ext>
            </a:extLst>
          </p:cNvPr>
          <p:cNvSpPr txBox="1"/>
          <p:nvPr/>
        </p:nvSpPr>
        <p:spPr>
          <a:xfrm>
            <a:off x="899592" y="3861048"/>
            <a:ext cx="788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Schudden/roeren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Suspensie van zand in 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8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8F6460D-5206-4BC3-9938-D7C281B51F27}"/>
              </a:ext>
            </a:extLst>
          </p:cNvPr>
          <p:cNvSpPr txBox="1"/>
          <p:nvPr/>
        </p:nvSpPr>
        <p:spPr>
          <a:xfrm>
            <a:off x="899592" y="3861048"/>
            <a:ext cx="788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Schudden/roeren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Suspensie van zand in 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2E1AE72-0684-45DC-81FE-38A6F12A8868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FILTREREN</a:t>
            </a:r>
          </a:p>
        </p:txBody>
      </p:sp>
    </p:spTree>
    <p:extLst>
      <p:ext uri="{BB962C8B-B14F-4D97-AF65-F5344CB8AC3E}">
        <p14:creationId xmlns:p14="http://schemas.microsoft.com/office/powerpoint/2010/main" val="31505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6"/>
          <a:stretch/>
        </p:blipFill>
        <p:spPr>
          <a:xfrm>
            <a:off x="-324544" y="0"/>
            <a:ext cx="4075960" cy="725576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05572" y="1195011"/>
            <a:ext cx="38884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Filtreren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8CD1CE-C595-45EA-9B2D-009C34DC5500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FILTREREN</a:t>
            </a:r>
          </a:p>
        </p:txBody>
      </p:sp>
    </p:spTree>
    <p:extLst>
      <p:ext uri="{BB962C8B-B14F-4D97-AF65-F5344CB8AC3E}">
        <p14:creationId xmlns:p14="http://schemas.microsoft.com/office/powerpoint/2010/main" val="27842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292B03C-5EA9-4BB5-A5E6-4958310ABBBD}"/>
              </a:ext>
            </a:extLst>
          </p:cNvPr>
          <p:cNvSpPr txBox="1"/>
          <p:nvPr/>
        </p:nvSpPr>
        <p:spPr>
          <a:xfrm>
            <a:off x="5324172" y="934492"/>
            <a:ext cx="543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Berust op het verschil in 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deeltjesgrootte.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CD56B9-FA82-462B-9D37-66B7FA78E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4" y="2159188"/>
            <a:ext cx="3407768" cy="41947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7A509D4-94E0-4CF7-A292-C3B45C014628}"/>
              </a:ext>
            </a:extLst>
          </p:cNvPr>
          <p:cNvSpPr txBox="1"/>
          <p:nvPr/>
        </p:nvSpPr>
        <p:spPr>
          <a:xfrm>
            <a:off x="3005572" y="1195011"/>
            <a:ext cx="38884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Filtreren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24DF4E9-87ED-4E89-A9A2-D599018F85C9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FILTREREN</a:t>
            </a:r>
          </a:p>
        </p:txBody>
      </p:sp>
    </p:spTree>
    <p:extLst>
      <p:ext uri="{BB962C8B-B14F-4D97-AF65-F5344CB8AC3E}">
        <p14:creationId xmlns:p14="http://schemas.microsoft.com/office/powerpoint/2010/main" val="16483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66448" y="3861048"/>
            <a:ext cx="2079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8F4CCC-D450-4294-972F-20242ACDC29F}"/>
              </a:ext>
            </a:extLst>
          </p:cNvPr>
          <p:cNvSpPr txBox="1"/>
          <p:nvPr/>
        </p:nvSpPr>
        <p:spPr>
          <a:xfrm>
            <a:off x="3808868" y="3970221"/>
            <a:ext cx="20793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4D4A344-991C-465F-BD2B-6D861965BFF9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056B3C7-4DC4-CA63-ACFE-FB66FC9B29E1}"/>
              </a:ext>
            </a:extLst>
          </p:cNvPr>
          <p:cNvSpPr txBox="1"/>
          <p:nvPr/>
        </p:nvSpPr>
        <p:spPr>
          <a:xfrm>
            <a:off x="4716016" y="39478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</p:spTree>
    <p:extLst>
      <p:ext uri="{BB962C8B-B14F-4D97-AF65-F5344CB8AC3E}">
        <p14:creationId xmlns:p14="http://schemas.microsoft.com/office/powerpoint/2010/main" val="976039964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6448" y="3861048"/>
            <a:ext cx="2079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FC0858-44CB-445E-81E0-DC0941C92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t="47844" r="1963" b="20178"/>
          <a:stretch/>
        </p:blipFill>
        <p:spPr>
          <a:xfrm>
            <a:off x="3336376" y="3276600"/>
            <a:ext cx="3024336" cy="3581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18F4CCC-D450-4294-972F-20242ACDC29F}"/>
              </a:ext>
            </a:extLst>
          </p:cNvPr>
          <p:cNvSpPr txBox="1"/>
          <p:nvPr/>
        </p:nvSpPr>
        <p:spPr>
          <a:xfrm>
            <a:off x="4113054" y="3864082"/>
            <a:ext cx="14709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zoutoplossing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4D4A344-991C-465F-BD2B-6D861965BFF9}"/>
              </a:ext>
            </a:extLst>
          </p:cNvPr>
          <p:cNvSpPr txBox="1"/>
          <p:nvPr/>
        </p:nvSpPr>
        <p:spPr>
          <a:xfrm>
            <a:off x="4716016" y="39478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</p:spTree>
    <p:extLst>
      <p:ext uri="{BB962C8B-B14F-4D97-AF65-F5344CB8AC3E}">
        <p14:creationId xmlns:p14="http://schemas.microsoft.com/office/powerpoint/2010/main" val="300293934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682578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C3EA594-8D97-40C1-9FC6-0B1D7166C354}"/>
              </a:ext>
            </a:extLst>
          </p:cNvPr>
          <p:cNvSpPr/>
          <p:nvPr/>
        </p:nvSpPr>
        <p:spPr>
          <a:xfrm>
            <a:off x="1394728" y="32211"/>
            <a:ext cx="149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zoutoplossing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A7B7385-5476-4C1D-A37D-59A82AB9B0F0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</p:spTree>
    <p:extLst>
      <p:ext uri="{BB962C8B-B14F-4D97-AF65-F5344CB8AC3E}">
        <p14:creationId xmlns:p14="http://schemas.microsoft.com/office/powerpoint/2010/main" val="19518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 flipH="1">
            <a:off x="3779911" y="2290272"/>
            <a:ext cx="1586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zout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874066-2E29-4D4B-8AD2-9FC330BD1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21309" r="10291" b="26106"/>
          <a:stretch/>
        </p:blipFill>
        <p:spPr>
          <a:xfrm>
            <a:off x="-1" y="0"/>
            <a:ext cx="6652471" cy="684213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4432955-C20A-46E7-A98E-5B22BCFC1144}"/>
              </a:ext>
            </a:extLst>
          </p:cNvPr>
          <p:cNvSpPr txBox="1"/>
          <p:nvPr/>
        </p:nvSpPr>
        <p:spPr>
          <a:xfrm>
            <a:off x="2436434" y="2777579"/>
            <a:ext cx="924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zout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5F2149F-8404-441B-AB37-AD0EC0253599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</p:spTree>
    <p:extLst>
      <p:ext uri="{BB962C8B-B14F-4D97-AF65-F5344CB8AC3E}">
        <p14:creationId xmlns:p14="http://schemas.microsoft.com/office/powerpoint/2010/main" val="414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CE5F202-B732-4726-B366-F67AC5548325}"/>
              </a:ext>
            </a:extLst>
          </p:cNvPr>
          <p:cNvSpPr txBox="1"/>
          <p:nvPr/>
        </p:nvSpPr>
        <p:spPr>
          <a:xfrm>
            <a:off x="755576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Scheiden van </a:t>
            </a:r>
            <a:r>
              <a:rPr lang="nl-NL" sz="3600" dirty="0">
                <a:solidFill>
                  <a:srgbClr val="FF0000"/>
                </a:solidFill>
              </a:rPr>
              <a:t>suspensies</a:t>
            </a:r>
          </a:p>
          <a:p>
            <a:endParaRPr lang="nl-NL" sz="3600" dirty="0"/>
          </a:p>
          <a:p>
            <a:r>
              <a:rPr lang="nl-NL" sz="3600" dirty="0"/>
              <a:t>                 </a:t>
            </a:r>
          </a:p>
          <a:p>
            <a:r>
              <a:rPr lang="nl-NL" sz="3600" dirty="0"/>
              <a:t>                                           								</a:t>
            </a:r>
          </a:p>
        </p:txBody>
      </p:sp>
    </p:spTree>
    <p:extLst>
      <p:ext uri="{BB962C8B-B14F-4D97-AF65-F5344CB8AC3E}">
        <p14:creationId xmlns:p14="http://schemas.microsoft.com/office/powerpoint/2010/main" val="20995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r="65648" b="22449"/>
          <a:stretch/>
        </p:blipFill>
        <p:spPr>
          <a:xfrm>
            <a:off x="2992573" y="3573016"/>
            <a:ext cx="3131840" cy="20162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50226"/>
            <a:ext cx="648072" cy="14972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D025F7-AACF-443E-A298-5BCDC5749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20408" r="33173" b="22449"/>
          <a:stretch/>
        </p:blipFill>
        <p:spPr>
          <a:xfrm>
            <a:off x="3046325" y="3573016"/>
            <a:ext cx="3024336" cy="20162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FB00AD-2CF4-4968-BDEB-F7A22D46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6" t="20408" b="22449"/>
          <a:stretch/>
        </p:blipFill>
        <p:spPr>
          <a:xfrm>
            <a:off x="3128798" y="3573016"/>
            <a:ext cx="2992573" cy="201622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83868" y="3068960"/>
            <a:ext cx="24482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5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66CC51C-0A7D-28D2-6AD4-EFF3C057212D}"/>
              </a:ext>
            </a:extLst>
          </p:cNvPr>
          <p:cNvSpPr txBox="1"/>
          <p:nvPr/>
        </p:nvSpPr>
        <p:spPr>
          <a:xfrm>
            <a:off x="2905570" y="876546"/>
            <a:ext cx="645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Geschikt voor oplossingen van een vaste stof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b="22449"/>
          <a:stretch/>
        </p:blipFill>
        <p:spPr>
          <a:xfrm>
            <a:off x="0" y="3573016"/>
            <a:ext cx="9116986" cy="201622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50226"/>
            <a:ext cx="648072" cy="14972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 INDAMPEN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43723" y="876546"/>
            <a:ext cx="512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Berust op het verschil in kookpunt</a:t>
            </a:r>
          </a:p>
        </p:txBody>
      </p:sp>
      <p:sp>
        <p:nvSpPr>
          <p:cNvPr id="6" name="Rechthoek 5"/>
          <p:cNvSpPr/>
          <p:nvPr/>
        </p:nvSpPr>
        <p:spPr>
          <a:xfrm>
            <a:off x="6372200" y="3068960"/>
            <a:ext cx="244827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7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04A572D-1671-477B-9E19-D4E1558A5C28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</p:spTree>
    <p:extLst>
      <p:ext uri="{BB962C8B-B14F-4D97-AF65-F5344CB8AC3E}">
        <p14:creationId xmlns:p14="http://schemas.microsoft.com/office/powerpoint/2010/main" val="2444544152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</a:t>
            </a:r>
          </a:p>
        </p:txBody>
      </p:sp>
      <p:pic>
        <p:nvPicPr>
          <p:cNvPr id="1026" name="Picture 2" descr="http://obc.vlieg-les.nl/_links/2_plaatjes/destill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04880"/>
            <a:ext cx="8445499" cy="63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D610932-BE25-40FC-AF06-FD4666DF8C7B}"/>
              </a:ext>
            </a:extLst>
          </p:cNvPr>
          <p:cNvSpPr/>
          <p:nvPr/>
        </p:nvSpPr>
        <p:spPr>
          <a:xfrm>
            <a:off x="6074119" y="6404897"/>
            <a:ext cx="897309" cy="1709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rapezium 4">
            <a:extLst>
              <a:ext uri="{FF2B5EF4-FFF2-40B4-BE49-F238E27FC236}">
                <a16:creationId xmlns:a16="http://schemas.microsoft.com/office/drawing/2014/main" id="{3DE31982-7470-4E67-AF0F-CBF0023F40A3}"/>
              </a:ext>
            </a:extLst>
          </p:cNvPr>
          <p:cNvSpPr/>
          <p:nvPr/>
        </p:nvSpPr>
        <p:spPr>
          <a:xfrm>
            <a:off x="6030755" y="6238290"/>
            <a:ext cx="1045162" cy="209886"/>
          </a:xfrm>
          <a:prstGeom prst="trapezoid">
            <a:avLst>
              <a:gd name="adj" fmla="val 307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raan 5">
            <a:extLst>
              <a:ext uri="{FF2B5EF4-FFF2-40B4-BE49-F238E27FC236}">
                <a16:creationId xmlns:a16="http://schemas.microsoft.com/office/drawing/2014/main" id="{5BC8790E-24BB-4B4C-9DB5-1EF1647BC11F}"/>
              </a:ext>
            </a:extLst>
          </p:cNvPr>
          <p:cNvSpPr/>
          <p:nvPr/>
        </p:nvSpPr>
        <p:spPr>
          <a:xfrm rot="5191966">
            <a:off x="6037017" y="6344703"/>
            <a:ext cx="228090" cy="2392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raan 7">
            <a:extLst>
              <a:ext uri="{FF2B5EF4-FFF2-40B4-BE49-F238E27FC236}">
                <a16:creationId xmlns:a16="http://schemas.microsoft.com/office/drawing/2014/main" id="{BD4A481C-A4CD-4DF4-9B07-7EF9BE61B8D8}"/>
              </a:ext>
            </a:extLst>
          </p:cNvPr>
          <p:cNvSpPr/>
          <p:nvPr/>
        </p:nvSpPr>
        <p:spPr>
          <a:xfrm rot="10800000">
            <a:off x="6850800" y="6336000"/>
            <a:ext cx="228090" cy="2392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A3754B7-66A9-4907-A720-05AA5EE2726B}"/>
              </a:ext>
            </a:extLst>
          </p:cNvPr>
          <p:cNvSpPr/>
          <p:nvPr/>
        </p:nvSpPr>
        <p:spPr>
          <a:xfrm>
            <a:off x="7012217" y="5356924"/>
            <a:ext cx="1623783" cy="9302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C708C2-CA4D-4814-BF42-AC92FB14B21A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F20F747-68AD-1A01-F4AE-20A04B0E1936}"/>
              </a:ext>
            </a:extLst>
          </p:cNvPr>
          <p:cNvSpPr/>
          <p:nvPr/>
        </p:nvSpPr>
        <p:spPr>
          <a:xfrm>
            <a:off x="1241570" y="4713023"/>
            <a:ext cx="687897" cy="370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8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http://obc.vlieg-les.nl/_links/2_plaatjes/destill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04880"/>
            <a:ext cx="8445499" cy="63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7018203" y="5402511"/>
            <a:ext cx="1559074" cy="796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43FA94A-23C3-4929-8388-BA0A6D2567CA}"/>
              </a:ext>
            </a:extLst>
          </p:cNvPr>
          <p:cNvGrpSpPr/>
          <p:nvPr/>
        </p:nvGrpSpPr>
        <p:grpSpPr>
          <a:xfrm>
            <a:off x="461720" y="3994084"/>
            <a:ext cx="1950603" cy="319087"/>
            <a:chOff x="461720" y="3977936"/>
            <a:chExt cx="1950603" cy="369140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213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2073836" y="4121401"/>
              <a:ext cx="338487" cy="119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461720" y="3977936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11E5513-6339-8D70-2627-D7F721512CE4}"/>
              </a:ext>
            </a:extLst>
          </p:cNvPr>
          <p:cNvSpPr/>
          <p:nvPr/>
        </p:nvSpPr>
        <p:spPr>
          <a:xfrm rot="1217972">
            <a:off x="2286396" y="4732633"/>
            <a:ext cx="1559074" cy="528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93A958-9445-6B97-10B7-1EC0FA47404F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FD914F-E0E8-2EEF-119A-6844FC3BA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67" y="4581978"/>
            <a:ext cx="382035" cy="542105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659C3666-0A00-8431-9ABF-E4FB6B4F2AD4}"/>
              </a:ext>
            </a:extLst>
          </p:cNvPr>
          <p:cNvGrpSpPr/>
          <p:nvPr/>
        </p:nvGrpSpPr>
        <p:grpSpPr>
          <a:xfrm>
            <a:off x="6030755" y="6238290"/>
            <a:ext cx="1048135" cy="340058"/>
            <a:chOff x="6030755" y="6238290"/>
            <a:chExt cx="1048135" cy="340058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11472B1-02D8-328D-8FCC-9076B22CB345}"/>
                </a:ext>
              </a:extLst>
            </p:cNvPr>
            <p:cNvSpPr/>
            <p:nvPr/>
          </p:nvSpPr>
          <p:spPr>
            <a:xfrm>
              <a:off x="6074119" y="6404897"/>
              <a:ext cx="897309" cy="17091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rapezium 14">
              <a:extLst>
                <a:ext uri="{FF2B5EF4-FFF2-40B4-BE49-F238E27FC236}">
                  <a16:creationId xmlns:a16="http://schemas.microsoft.com/office/drawing/2014/main" id="{179F1C22-AA27-2137-2B61-C50068194063}"/>
                </a:ext>
              </a:extLst>
            </p:cNvPr>
            <p:cNvSpPr/>
            <p:nvPr/>
          </p:nvSpPr>
          <p:spPr>
            <a:xfrm>
              <a:off x="6030755" y="6238290"/>
              <a:ext cx="1045162" cy="209886"/>
            </a:xfrm>
            <a:prstGeom prst="trapezoid">
              <a:avLst>
                <a:gd name="adj" fmla="val 307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raan 15">
              <a:extLst>
                <a:ext uri="{FF2B5EF4-FFF2-40B4-BE49-F238E27FC236}">
                  <a16:creationId xmlns:a16="http://schemas.microsoft.com/office/drawing/2014/main" id="{D54199D8-0CB8-75D1-145D-158C18C2E6CB}"/>
                </a:ext>
              </a:extLst>
            </p:cNvPr>
            <p:cNvSpPr/>
            <p:nvPr/>
          </p:nvSpPr>
          <p:spPr>
            <a:xfrm rot="5191966">
              <a:off x="6037017" y="6344703"/>
              <a:ext cx="228090" cy="2392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raan 17">
              <a:extLst>
                <a:ext uri="{FF2B5EF4-FFF2-40B4-BE49-F238E27FC236}">
                  <a16:creationId xmlns:a16="http://schemas.microsoft.com/office/drawing/2014/main" id="{896D4531-2283-029F-0011-CABCC238BB49}"/>
                </a:ext>
              </a:extLst>
            </p:cNvPr>
            <p:cNvSpPr/>
            <p:nvPr/>
          </p:nvSpPr>
          <p:spPr>
            <a:xfrm rot="10800000">
              <a:off x="6850800" y="6336000"/>
              <a:ext cx="228090" cy="2392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7437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117C6D6-5888-437B-AA30-0B8A5F036548}"/>
              </a:ext>
            </a:extLst>
          </p:cNvPr>
          <p:cNvGrpSpPr/>
          <p:nvPr/>
        </p:nvGrpSpPr>
        <p:grpSpPr>
          <a:xfrm>
            <a:off x="190501" y="304880"/>
            <a:ext cx="8445499" cy="6364851"/>
            <a:chOff x="190501" y="304880"/>
            <a:chExt cx="8445499" cy="6364851"/>
          </a:xfrm>
        </p:grpSpPr>
        <p:pic>
          <p:nvPicPr>
            <p:cNvPr id="1026" name="Picture 2" descr="http://obc.vlieg-les.nl/_links/2_plaatjes/destillat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1" y="304880"/>
              <a:ext cx="8445499" cy="636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hoek 4"/>
            <p:cNvSpPr/>
            <p:nvPr/>
          </p:nvSpPr>
          <p:spPr>
            <a:xfrm>
              <a:off x="2525085" y="4173254"/>
              <a:ext cx="764215" cy="462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2409824" y="4094134"/>
              <a:ext cx="1583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000" b="1" dirty="0">
                  <a:solidFill>
                    <a:srgbClr val="FF0000"/>
                  </a:solidFill>
                </a:rPr>
                <a:t>residu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1793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2093729" y="4081369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300686" y="3975072"/>
              <a:ext cx="144646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502152-6D0D-3512-590C-5CF6A0233931}"/>
              </a:ext>
            </a:extLst>
          </p:cNvPr>
          <p:cNvSpPr txBox="1"/>
          <p:nvPr/>
        </p:nvSpPr>
        <p:spPr>
          <a:xfrm>
            <a:off x="6956276" y="5284316"/>
            <a:ext cx="17625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rgbClr val="FF0000"/>
                </a:solidFill>
              </a:rPr>
              <a:t>destillaat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8F4BCFF-A402-FB45-2DE0-D31C6EFB2BAC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19915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117C6D6-5888-437B-AA30-0B8A5F036548}"/>
              </a:ext>
            </a:extLst>
          </p:cNvPr>
          <p:cNvGrpSpPr/>
          <p:nvPr/>
        </p:nvGrpSpPr>
        <p:grpSpPr>
          <a:xfrm>
            <a:off x="190501" y="304880"/>
            <a:ext cx="8445499" cy="6364851"/>
            <a:chOff x="190501" y="304880"/>
            <a:chExt cx="8445499" cy="6364851"/>
          </a:xfrm>
        </p:grpSpPr>
        <p:pic>
          <p:nvPicPr>
            <p:cNvPr id="1026" name="Picture 2" descr="http://obc.vlieg-les.nl/_links/2_plaatjes/destillat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1" y="304880"/>
              <a:ext cx="8445499" cy="636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1793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2525085" y="4173254"/>
              <a:ext cx="764215" cy="462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2159711" y="4050225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827783" y="4143815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B434CA6-5D6D-48F6-9AA2-F54B8B12BBB0}"/>
              </a:ext>
            </a:extLst>
          </p:cNvPr>
          <p:cNvSpPr txBox="1"/>
          <p:nvPr/>
        </p:nvSpPr>
        <p:spPr>
          <a:xfrm>
            <a:off x="4395751" y="894400"/>
            <a:ext cx="512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Berust op het verschil in kookpunt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47F6A5-8ACB-96F2-1805-73C2BF494C1A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FCEA45-5DAB-5F91-AB59-DF2C19D9AB68}"/>
              </a:ext>
            </a:extLst>
          </p:cNvPr>
          <p:cNvSpPr txBox="1"/>
          <p:nvPr/>
        </p:nvSpPr>
        <p:spPr>
          <a:xfrm>
            <a:off x="2409824" y="4094134"/>
            <a:ext cx="1583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residu</a:t>
            </a:r>
          </a:p>
        </p:txBody>
      </p:sp>
    </p:spTree>
    <p:extLst>
      <p:ext uri="{BB962C8B-B14F-4D97-AF65-F5344CB8AC3E}">
        <p14:creationId xmlns:p14="http://schemas.microsoft.com/office/powerpoint/2010/main" val="27707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94DF03F-B36F-45CF-96EB-822A7AE57D10}"/>
              </a:ext>
            </a:extLst>
          </p:cNvPr>
          <p:cNvSpPr/>
          <p:nvPr/>
        </p:nvSpPr>
        <p:spPr>
          <a:xfrm rot="16200000">
            <a:off x="1549106" y="4298400"/>
            <a:ext cx="115112" cy="14464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117C6D6-5888-437B-AA30-0B8A5F036548}"/>
              </a:ext>
            </a:extLst>
          </p:cNvPr>
          <p:cNvGrpSpPr/>
          <p:nvPr/>
        </p:nvGrpSpPr>
        <p:grpSpPr>
          <a:xfrm>
            <a:off x="190501" y="304880"/>
            <a:ext cx="8445499" cy="6364851"/>
            <a:chOff x="190501" y="304880"/>
            <a:chExt cx="8445499" cy="6364851"/>
          </a:xfrm>
        </p:grpSpPr>
        <p:pic>
          <p:nvPicPr>
            <p:cNvPr id="1026" name="Picture 2" descr="http://obc.vlieg-les.nl/_links/2_plaatjes/destillat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1" y="304880"/>
              <a:ext cx="8445499" cy="636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9B419F5-9C56-4FFF-9B40-FF0FDBFACAD4}"/>
                </a:ext>
              </a:extLst>
            </p:cNvPr>
            <p:cNvSpPr/>
            <p:nvPr/>
          </p:nvSpPr>
          <p:spPr>
            <a:xfrm>
              <a:off x="1004400" y="4133850"/>
              <a:ext cx="990680" cy="1793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2525085" y="4173254"/>
              <a:ext cx="764215" cy="462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12B2EAA7-D120-4DB8-B67A-E83F12CAE30E}"/>
                </a:ext>
              </a:extLst>
            </p:cNvPr>
            <p:cNvSpPr/>
            <p:nvPr/>
          </p:nvSpPr>
          <p:spPr>
            <a:xfrm>
              <a:off x="2159711" y="4050225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F50B3CF2-64E6-4CF0-9E14-BAC7F73D6656}"/>
                </a:ext>
              </a:extLst>
            </p:cNvPr>
            <p:cNvSpPr/>
            <p:nvPr/>
          </p:nvSpPr>
          <p:spPr>
            <a:xfrm>
              <a:off x="827783" y="4143815"/>
              <a:ext cx="90487" cy="2381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328671AA-C86B-4E00-BABC-43BBABE613E0}"/>
              </a:ext>
            </a:extLst>
          </p:cNvPr>
          <p:cNvSpPr txBox="1"/>
          <p:nvPr/>
        </p:nvSpPr>
        <p:spPr>
          <a:xfrm>
            <a:off x="6956276" y="372489"/>
            <a:ext cx="183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DESTILLEREN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47F6A5-8ACB-96F2-1805-73C2BF494C1A}"/>
              </a:ext>
            </a:extLst>
          </p:cNvPr>
          <p:cNvSpPr/>
          <p:nvPr/>
        </p:nvSpPr>
        <p:spPr>
          <a:xfrm>
            <a:off x="1241570" y="4713023"/>
            <a:ext cx="687897" cy="39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FCEA45-5DAB-5F91-AB59-DF2C19D9AB68}"/>
              </a:ext>
            </a:extLst>
          </p:cNvPr>
          <p:cNvSpPr txBox="1"/>
          <p:nvPr/>
        </p:nvSpPr>
        <p:spPr>
          <a:xfrm>
            <a:off x="2409824" y="4094134"/>
            <a:ext cx="1583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residu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1C70A35-4D11-3BD7-6120-1BEA6A7B8C2C}"/>
              </a:ext>
            </a:extLst>
          </p:cNvPr>
          <p:cNvSpPr txBox="1"/>
          <p:nvPr/>
        </p:nvSpPr>
        <p:spPr>
          <a:xfrm>
            <a:off x="5473043" y="1279885"/>
            <a:ext cx="381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Geschikt voor oplossingen van een vloeistof</a:t>
            </a:r>
          </a:p>
        </p:txBody>
      </p:sp>
    </p:spTree>
    <p:extLst>
      <p:ext uri="{BB962C8B-B14F-4D97-AF65-F5344CB8AC3E}">
        <p14:creationId xmlns:p14="http://schemas.microsoft.com/office/powerpoint/2010/main" val="15853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669"/>
            <a:ext cx="5760640" cy="622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682AD3E-7D9C-4FB8-BB5C-035DF00321F3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8F6460D-5206-4BC3-9938-D7C281B51F27}"/>
              </a:ext>
            </a:extLst>
          </p:cNvPr>
          <p:cNvSpPr txBox="1"/>
          <p:nvPr/>
        </p:nvSpPr>
        <p:spPr>
          <a:xfrm>
            <a:off x="899592" y="3861048"/>
            <a:ext cx="788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Schudden/roeren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Suspensie van zand in 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624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Zand – zout mengsel</a:t>
            </a:r>
          </a:p>
        </p:txBody>
      </p:sp>
    </p:spTree>
    <p:extLst>
      <p:ext uri="{BB962C8B-B14F-4D97-AF65-F5344CB8AC3E}">
        <p14:creationId xmlns:p14="http://schemas.microsoft.com/office/powerpoint/2010/main" val="2257408565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624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Zand – zout mengsel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948A5E-A0AB-491A-99DF-D361661ED591}"/>
              </a:ext>
            </a:extLst>
          </p:cNvPr>
          <p:cNvSpPr txBox="1"/>
          <p:nvPr/>
        </p:nvSpPr>
        <p:spPr>
          <a:xfrm>
            <a:off x="1287016" y="180524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</a:t>
            </a:r>
            <a:r>
              <a:rPr lang="nl-NL" sz="2400" b="1" dirty="0">
                <a:solidFill>
                  <a:schemeClr val="bg1"/>
                </a:solidFill>
              </a:rPr>
              <a:t>EXTRAHEREN</a:t>
            </a:r>
          </a:p>
        </p:txBody>
      </p:sp>
    </p:spTree>
    <p:extLst>
      <p:ext uri="{BB962C8B-B14F-4D97-AF65-F5344CB8AC3E}">
        <p14:creationId xmlns:p14="http://schemas.microsoft.com/office/powerpoint/2010/main" val="34274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733920" y="4101225"/>
            <a:ext cx="19641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Zand-zout mengsel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7C71CE-249E-4A71-986F-64F64CE62B49}"/>
              </a:ext>
            </a:extLst>
          </p:cNvPr>
          <p:cNvSpPr txBox="1"/>
          <p:nvPr/>
        </p:nvSpPr>
        <p:spPr>
          <a:xfrm>
            <a:off x="875544" y="3690360"/>
            <a:ext cx="34424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Water toegevoegd                  </a:t>
            </a:r>
            <a:r>
              <a:rPr lang="nl-NL" dirty="0">
                <a:solidFill>
                  <a:schemeClr val="bg1"/>
                </a:solidFill>
              </a:rPr>
              <a:t>Water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62A5C9-3A28-451B-885D-259F981C1883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</p:spTree>
    <p:extLst>
      <p:ext uri="{BB962C8B-B14F-4D97-AF65-F5344CB8AC3E}">
        <p14:creationId xmlns:p14="http://schemas.microsoft.com/office/powerpoint/2010/main" val="186343622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5FF833-3FE0-42A5-85CD-477C0C6255CF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3047300-1C69-977F-D3C8-7ADD92AAAC3C}"/>
              </a:ext>
            </a:extLst>
          </p:cNvPr>
          <p:cNvGrpSpPr/>
          <p:nvPr/>
        </p:nvGrpSpPr>
        <p:grpSpPr>
          <a:xfrm>
            <a:off x="827584" y="3690360"/>
            <a:ext cx="7975190" cy="2031325"/>
            <a:chOff x="827584" y="3690360"/>
            <a:chExt cx="7975190" cy="2031325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1BAFA04F-983D-4B8C-B49D-818722055129}"/>
                </a:ext>
              </a:extLst>
            </p:cNvPr>
            <p:cNvSpPr txBox="1"/>
            <p:nvPr/>
          </p:nvSpPr>
          <p:spPr>
            <a:xfrm>
              <a:off x="827584" y="3690360"/>
              <a:ext cx="19625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Na schudden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77E39F54-8008-BA20-F13E-EC3817E9B5A3}"/>
                </a:ext>
              </a:extLst>
            </p:cNvPr>
            <p:cNvSpPr txBox="1"/>
            <p:nvPr/>
          </p:nvSpPr>
          <p:spPr>
            <a:xfrm>
              <a:off x="917289" y="3690360"/>
              <a:ext cx="788548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dirty="0">
                  <a:solidFill>
                    <a:schemeClr val="bg1"/>
                  </a:solidFill>
                  <a:latin typeface="Calibri" panose="020F0502020204030204"/>
                </a:rPr>
                <a:t>                                                  Water-</a:t>
              </a:r>
              <a:r>
                <a:rPr lang="nl-NL" dirty="0">
                  <a:solidFill>
                    <a:schemeClr val="bg1"/>
                  </a:solidFill>
                </a:rPr>
                <a:t>zand-zout mengsel</a:t>
              </a:r>
              <a:endParaRPr lang="nl-NL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 lvl="0">
                <a:defRPr/>
              </a:pPr>
              <a:r>
                <a:rPr lang="nl-NL" dirty="0">
                  <a:solidFill>
                    <a:schemeClr val="bg1"/>
                  </a:solidFill>
                </a:rPr>
                <a:t>                                                                     </a:t>
              </a: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                           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38999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BAFA04F-983D-4B8C-B49D-818722055129}"/>
              </a:ext>
            </a:extLst>
          </p:cNvPr>
          <p:cNvSpPr txBox="1"/>
          <p:nvPr/>
        </p:nvSpPr>
        <p:spPr>
          <a:xfrm>
            <a:off x="827584" y="3690360"/>
            <a:ext cx="1962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Laten bezinken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E5FF833-3FE0-42A5-85CD-477C0C6255CF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EBED45-29DE-1A03-780C-860D4FBFA2C9}"/>
              </a:ext>
            </a:extLst>
          </p:cNvPr>
          <p:cNvSpPr txBox="1"/>
          <p:nvPr/>
        </p:nvSpPr>
        <p:spPr>
          <a:xfrm>
            <a:off x="917289" y="3690360"/>
            <a:ext cx="7885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dirty="0">
                <a:solidFill>
                  <a:schemeClr val="bg1"/>
                </a:solidFill>
                <a:latin typeface="Calibri" panose="020F0502020204030204"/>
              </a:rPr>
              <a:t>                                                  Water-</a:t>
            </a:r>
            <a:r>
              <a:rPr lang="nl-NL" dirty="0">
                <a:solidFill>
                  <a:schemeClr val="bg1"/>
                </a:solidFill>
              </a:rPr>
              <a:t>zand-zout mengsel</a:t>
            </a:r>
            <a:endParaRPr lang="nl-NL" dirty="0">
              <a:solidFill>
                <a:schemeClr val="bg1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nl-NL" dirty="0">
                <a:solidFill>
                  <a:schemeClr val="bg1"/>
                </a:solidFill>
              </a:rPr>
              <a:t>                                                                    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2186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20C81F5-FB86-015E-2F2D-1A37D640677C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</p:spTree>
    <p:extLst>
      <p:ext uri="{BB962C8B-B14F-4D97-AF65-F5344CB8AC3E}">
        <p14:creationId xmlns:p14="http://schemas.microsoft.com/office/powerpoint/2010/main" val="19066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2800" y="3861048"/>
            <a:ext cx="2079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5C7FBB-4C17-47A8-95D7-49946EC35DCA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</p:spTree>
    <p:extLst>
      <p:ext uri="{BB962C8B-B14F-4D97-AF65-F5344CB8AC3E}">
        <p14:creationId xmlns:p14="http://schemas.microsoft.com/office/powerpoint/2010/main" val="289378602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2800" y="3861048"/>
            <a:ext cx="2079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Water-zout mengsel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Zand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99FE73-A087-4416-8977-762A6E24EE8E}"/>
              </a:ext>
            </a:extLst>
          </p:cNvPr>
          <p:cNvSpPr txBox="1"/>
          <p:nvPr/>
        </p:nvSpPr>
        <p:spPr>
          <a:xfrm>
            <a:off x="827584" y="3862800"/>
            <a:ext cx="2616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Bezinken</a:t>
            </a:r>
          </a:p>
          <a:p>
            <a:endParaRPr lang="nl-NL" dirty="0"/>
          </a:p>
          <a:p>
            <a:r>
              <a:rPr lang="nl-NL" dirty="0"/>
              <a:t>Dan filtreren: </a:t>
            </a:r>
          </a:p>
          <a:p>
            <a:r>
              <a:rPr lang="nl-NL" dirty="0"/>
              <a:t>Filtraat indampen: </a:t>
            </a:r>
            <a:r>
              <a:rPr lang="nl-NL" b="1" dirty="0"/>
              <a:t>zout</a:t>
            </a:r>
          </a:p>
          <a:p>
            <a:r>
              <a:rPr lang="nl-NL" dirty="0"/>
              <a:t>Residu: </a:t>
            </a:r>
            <a:r>
              <a:rPr lang="nl-NL" b="1" dirty="0"/>
              <a:t>zand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5C7FBB-4C17-47A8-95D7-49946EC35DCA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</p:spTree>
    <p:extLst>
      <p:ext uri="{BB962C8B-B14F-4D97-AF65-F5344CB8AC3E}">
        <p14:creationId xmlns:p14="http://schemas.microsoft.com/office/powerpoint/2010/main" val="274459286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8" b="14170"/>
          <a:stretch/>
        </p:blipFill>
        <p:spPr>
          <a:xfrm>
            <a:off x="11824" y="1120882"/>
            <a:ext cx="9132175" cy="4828397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-108520" y="476672"/>
            <a:ext cx="4032448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011A1475-CB60-4788-A1D1-BD4FCBCDB537}"/>
              </a:ext>
            </a:extLst>
          </p:cNvPr>
          <p:cNvGrpSpPr/>
          <p:nvPr/>
        </p:nvGrpSpPr>
        <p:grpSpPr>
          <a:xfrm>
            <a:off x="388285" y="1340768"/>
            <a:ext cx="8648211" cy="4939295"/>
            <a:chOff x="388285" y="1340768"/>
            <a:chExt cx="8648211" cy="4939295"/>
          </a:xfrm>
        </p:grpSpPr>
        <p:sp>
          <p:nvSpPr>
            <p:cNvPr id="3" name="Ovaal 2"/>
            <p:cNvSpPr>
              <a:spLocks noChangeAspect="1"/>
            </p:cNvSpPr>
            <p:nvPr/>
          </p:nvSpPr>
          <p:spPr>
            <a:xfrm>
              <a:off x="6837095" y="5115137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Ovaal 4"/>
            <p:cNvSpPr>
              <a:spLocks noChangeAspect="1"/>
            </p:cNvSpPr>
            <p:nvPr/>
          </p:nvSpPr>
          <p:spPr>
            <a:xfrm>
              <a:off x="7278154" y="5517350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Ovaal 5"/>
            <p:cNvSpPr>
              <a:spLocks noChangeAspect="1"/>
            </p:cNvSpPr>
            <p:nvPr/>
          </p:nvSpPr>
          <p:spPr>
            <a:xfrm>
              <a:off x="8295109" y="4670258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Ovaal 6"/>
            <p:cNvSpPr>
              <a:spLocks noChangeAspect="1"/>
            </p:cNvSpPr>
            <p:nvPr/>
          </p:nvSpPr>
          <p:spPr>
            <a:xfrm>
              <a:off x="8250284" y="4850859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8410455" y="4725862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8164316" y="4948301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8164316" y="4576184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7043569" y="5170741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6917780" y="4990190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7074668" y="5323491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6735327" y="4781845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7222591" y="4072406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7253601" y="4211416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7362281" y="4392190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7467914" y="4322623"/>
              <a:ext cx="89650" cy="1112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6281454" y="3306692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6471213" y="3542081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6660973" y="3777470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Ovaal 22"/>
            <p:cNvSpPr>
              <a:spLocks noChangeAspect="1"/>
            </p:cNvSpPr>
            <p:nvPr/>
          </p:nvSpPr>
          <p:spPr>
            <a:xfrm>
              <a:off x="6371104" y="4160021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Ovaal 23"/>
            <p:cNvSpPr>
              <a:spLocks noChangeAspect="1"/>
            </p:cNvSpPr>
            <p:nvPr/>
          </p:nvSpPr>
          <p:spPr>
            <a:xfrm>
              <a:off x="8074666" y="3057564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5" name="Ovaal 24"/>
            <p:cNvSpPr>
              <a:spLocks noChangeAspect="1"/>
            </p:cNvSpPr>
            <p:nvPr/>
          </p:nvSpPr>
          <p:spPr>
            <a:xfrm>
              <a:off x="6780152" y="2961964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8693684" y="3057175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7455648" y="2961964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6191803" y="5625910"/>
              <a:ext cx="89650" cy="1112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" name="Rechthoek 3"/>
            <p:cNvSpPr/>
            <p:nvPr/>
          </p:nvSpPr>
          <p:spPr>
            <a:xfrm>
              <a:off x="3131840" y="2410691"/>
              <a:ext cx="5904656" cy="3538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388285" y="1340768"/>
              <a:ext cx="2311507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E52ED1B3-918A-4A99-A234-57530FAC9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27" y="3089304"/>
              <a:ext cx="5288551" cy="3190759"/>
            </a:xfrm>
            <a:prstGeom prst="rect">
              <a:avLst/>
            </a:prstGeom>
          </p:spPr>
        </p:pic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5D50C073-252B-46A8-B2BE-97889AB9C07D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</p:spTree>
    <p:extLst>
      <p:ext uri="{BB962C8B-B14F-4D97-AF65-F5344CB8AC3E}">
        <p14:creationId xmlns:p14="http://schemas.microsoft.com/office/powerpoint/2010/main" val="3408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ep 28"/>
          <p:cNvGrpSpPr/>
          <p:nvPr/>
        </p:nvGrpSpPr>
        <p:grpSpPr>
          <a:xfrm>
            <a:off x="11824" y="620688"/>
            <a:ext cx="9132175" cy="5328592"/>
            <a:chOff x="904875" y="1419225"/>
            <a:chExt cx="7334250" cy="3449935"/>
          </a:xfrm>
          <a:solidFill>
            <a:schemeClr val="accent2"/>
          </a:solidFill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1"/>
            <a:stretch/>
          </p:blipFill>
          <p:spPr>
            <a:xfrm>
              <a:off x="904875" y="1419225"/>
              <a:ext cx="7334250" cy="34499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" name="Ovaal 2"/>
            <p:cNvSpPr>
              <a:spLocks noChangeAspect="1"/>
            </p:cNvSpPr>
            <p:nvPr/>
          </p:nvSpPr>
          <p:spPr>
            <a:xfrm>
              <a:off x="6386400" y="4329104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Ovaal 4"/>
            <p:cNvSpPr>
              <a:spLocks noChangeAspect="1"/>
            </p:cNvSpPr>
            <p:nvPr/>
          </p:nvSpPr>
          <p:spPr>
            <a:xfrm>
              <a:off x="6740624" y="4589512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Ovaal 5"/>
            <p:cNvSpPr>
              <a:spLocks noChangeAspect="1"/>
            </p:cNvSpPr>
            <p:nvPr/>
          </p:nvSpPr>
          <p:spPr>
            <a:xfrm>
              <a:off x="7557363" y="4041072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Ovaal 6"/>
            <p:cNvSpPr>
              <a:spLocks noChangeAspect="1"/>
            </p:cNvSpPr>
            <p:nvPr/>
          </p:nvSpPr>
          <p:spPr>
            <a:xfrm>
              <a:off x="7521363" y="4158000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7650000" y="4077072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7452319" y="4221088"/>
              <a:ext cx="105043" cy="10504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7452320" y="3980165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6525965" y="4365104"/>
              <a:ext cx="98259" cy="98258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6453965" y="4273609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6550941" y="4464000"/>
              <a:ext cx="98259" cy="98258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6304667" y="4113318"/>
              <a:ext cx="107770" cy="10777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6696000" y="3654000"/>
              <a:ext cx="96905" cy="9690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6696000" y="3744000"/>
              <a:ext cx="96905" cy="9690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6783283" y="3861040"/>
              <a:ext cx="96905" cy="9690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6893024" y="3816000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51CC4BAB-02F3-49E0-A9C3-9215D6D39D98}"/>
              </a:ext>
            </a:extLst>
          </p:cNvPr>
          <p:cNvSpPr txBox="1"/>
          <p:nvPr/>
        </p:nvSpPr>
        <p:spPr>
          <a:xfrm>
            <a:off x="7264249" y="5949280"/>
            <a:ext cx="204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+ filtreren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6C2D5ED-2150-4208-9831-818BD1B753FC}"/>
              </a:ext>
            </a:extLst>
          </p:cNvPr>
          <p:cNvSpPr/>
          <p:nvPr/>
        </p:nvSpPr>
        <p:spPr>
          <a:xfrm>
            <a:off x="6742632" y="709301"/>
            <a:ext cx="240136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4E6E4E9-70DF-4059-B565-AF1BABCDAA8F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</p:spTree>
    <p:extLst>
      <p:ext uri="{BB962C8B-B14F-4D97-AF65-F5344CB8AC3E}">
        <p14:creationId xmlns:p14="http://schemas.microsoft.com/office/powerpoint/2010/main" val="413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8F6460D-5206-4BC3-9938-D7C281B51F27}"/>
              </a:ext>
            </a:extLst>
          </p:cNvPr>
          <p:cNvSpPr txBox="1"/>
          <p:nvPr/>
        </p:nvSpPr>
        <p:spPr>
          <a:xfrm>
            <a:off x="899592" y="3861048"/>
            <a:ext cx="788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Schudden/roeren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Suspensie van zand in 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3DE71F-CB87-40B6-BBAD-CD9CDD0BE413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BEZINKEN</a:t>
            </a:r>
          </a:p>
        </p:txBody>
      </p:sp>
    </p:spTree>
    <p:extLst>
      <p:ext uri="{BB962C8B-B14F-4D97-AF65-F5344CB8AC3E}">
        <p14:creationId xmlns:p14="http://schemas.microsoft.com/office/powerpoint/2010/main" val="22038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ep 28"/>
          <p:cNvGrpSpPr/>
          <p:nvPr/>
        </p:nvGrpSpPr>
        <p:grpSpPr>
          <a:xfrm>
            <a:off x="11824" y="620688"/>
            <a:ext cx="9132175" cy="5328592"/>
            <a:chOff x="904875" y="1419225"/>
            <a:chExt cx="7334250" cy="3449935"/>
          </a:xfrm>
          <a:solidFill>
            <a:schemeClr val="accent2"/>
          </a:solidFill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1"/>
            <a:stretch/>
          </p:blipFill>
          <p:spPr>
            <a:xfrm>
              <a:off x="904875" y="1419225"/>
              <a:ext cx="7334250" cy="34499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" name="Ovaal 2"/>
            <p:cNvSpPr>
              <a:spLocks noChangeAspect="1"/>
            </p:cNvSpPr>
            <p:nvPr/>
          </p:nvSpPr>
          <p:spPr>
            <a:xfrm>
              <a:off x="6386400" y="4329104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Ovaal 4"/>
            <p:cNvSpPr>
              <a:spLocks noChangeAspect="1"/>
            </p:cNvSpPr>
            <p:nvPr/>
          </p:nvSpPr>
          <p:spPr>
            <a:xfrm>
              <a:off x="6740624" y="4589512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Ovaal 5"/>
            <p:cNvSpPr>
              <a:spLocks noChangeAspect="1"/>
            </p:cNvSpPr>
            <p:nvPr/>
          </p:nvSpPr>
          <p:spPr>
            <a:xfrm>
              <a:off x="7557363" y="4041072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Ovaal 6"/>
            <p:cNvSpPr>
              <a:spLocks noChangeAspect="1"/>
            </p:cNvSpPr>
            <p:nvPr/>
          </p:nvSpPr>
          <p:spPr>
            <a:xfrm>
              <a:off x="7521363" y="4158000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7650000" y="4077072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7452319" y="4221088"/>
              <a:ext cx="105043" cy="10504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7452320" y="3980165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6525965" y="4365104"/>
              <a:ext cx="98259" cy="98258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6453965" y="4273609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6550941" y="4464000"/>
              <a:ext cx="98259" cy="98258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6304667" y="4113318"/>
              <a:ext cx="107770" cy="10777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6696000" y="3654000"/>
              <a:ext cx="96905" cy="9690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6696000" y="3744000"/>
              <a:ext cx="96905" cy="9690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6783283" y="3861040"/>
              <a:ext cx="96905" cy="9690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6893024" y="3816000"/>
              <a:ext cx="72000" cy="72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51CC4BAB-02F3-49E0-A9C3-9215D6D39D98}"/>
              </a:ext>
            </a:extLst>
          </p:cNvPr>
          <p:cNvSpPr txBox="1"/>
          <p:nvPr/>
        </p:nvSpPr>
        <p:spPr>
          <a:xfrm>
            <a:off x="7264249" y="5949280"/>
            <a:ext cx="204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+ filtreren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7440040-5376-4951-8AB4-CDE3B05DA420}"/>
              </a:ext>
            </a:extLst>
          </p:cNvPr>
          <p:cNvSpPr/>
          <p:nvPr/>
        </p:nvSpPr>
        <p:spPr>
          <a:xfrm>
            <a:off x="6742632" y="709301"/>
            <a:ext cx="240136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0119AF2-66E9-4422-A1A9-BF66340CC699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 EXTRACTIE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4B6A84D-EA2D-4CEA-865D-ECAB5E8AF90F}"/>
              </a:ext>
            </a:extLst>
          </p:cNvPr>
          <p:cNvSpPr txBox="1"/>
          <p:nvPr/>
        </p:nvSpPr>
        <p:spPr>
          <a:xfrm>
            <a:off x="5715447" y="857302"/>
            <a:ext cx="3014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Berust op het verschil in oplosbaarheid.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CE3635-4333-F4D7-7EFC-D005694AD27A}"/>
              </a:ext>
            </a:extLst>
          </p:cNvPr>
          <p:cNvSpPr txBox="1"/>
          <p:nvPr/>
        </p:nvSpPr>
        <p:spPr>
          <a:xfrm>
            <a:off x="5689118" y="857302"/>
            <a:ext cx="352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Geschikt voor mengsels van vaste stoffen.</a:t>
            </a:r>
            <a:endParaRPr lang="nl-NL" sz="2000" b="1" dirty="0">
              <a:solidFill>
                <a:srgbClr val="FF0000"/>
              </a:solidFill>
            </a:endParaRPr>
          </a:p>
          <a:p>
            <a:endParaRPr lang="nl-NL" sz="2000" b="1" dirty="0">
              <a:solidFill>
                <a:srgbClr val="FF0000"/>
              </a:solidFill>
            </a:endParaRPr>
          </a:p>
          <a:p>
            <a:endParaRPr lang="nl-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0A9496C-F855-42C1-9BB3-9F480053D12F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ADSORPTIE</a:t>
            </a:r>
          </a:p>
        </p:txBody>
      </p:sp>
    </p:spTree>
    <p:extLst>
      <p:ext uri="{BB962C8B-B14F-4D97-AF65-F5344CB8AC3E}">
        <p14:creationId xmlns:p14="http://schemas.microsoft.com/office/powerpoint/2010/main" val="1265031236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 r="73641"/>
          <a:stretch/>
        </p:blipFill>
        <p:spPr>
          <a:xfrm>
            <a:off x="322435" y="2348880"/>
            <a:ext cx="2233342" cy="534659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DCD8FA9-F69A-4BA0-850C-1D07855A4D7B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ADSORPTIE</a:t>
            </a:r>
          </a:p>
        </p:txBody>
      </p:sp>
    </p:spTree>
    <p:extLst>
      <p:ext uri="{BB962C8B-B14F-4D97-AF65-F5344CB8AC3E}">
        <p14:creationId xmlns:p14="http://schemas.microsoft.com/office/powerpoint/2010/main" val="18288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 r="49846"/>
          <a:stretch/>
        </p:blipFill>
        <p:spPr>
          <a:xfrm>
            <a:off x="322435" y="2348880"/>
            <a:ext cx="4249566" cy="53465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519CC7-109D-4CDD-A5F7-212BDAFC00FD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ADSORPTIE</a:t>
            </a:r>
          </a:p>
        </p:txBody>
      </p:sp>
    </p:spTree>
    <p:extLst>
      <p:ext uri="{BB962C8B-B14F-4D97-AF65-F5344CB8AC3E}">
        <p14:creationId xmlns:p14="http://schemas.microsoft.com/office/powerpoint/2010/main" val="39929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 r="24804"/>
          <a:stretch/>
        </p:blipFill>
        <p:spPr>
          <a:xfrm>
            <a:off x="322434" y="2348880"/>
            <a:ext cx="6371329" cy="53465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164B591-EECA-4389-9E9A-7EFC8D301822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ADSORPTIE</a:t>
            </a:r>
          </a:p>
        </p:txBody>
      </p:sp>
    </p:spTree>
    <p:extLst>
      <p:ext uri="{BB962C8B-B14F-4D97-AF65-F5344CB8AC3E}">
        <p14:creationId xmlns:p14="http://schemas.microsoft.com/office/powerpoint/2010/main" val="193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/>
          <a:stretch/>
        </p:blipFill>
        <p:spPr>
          <a:xfrm>
            <a:off x="322434" y="2348880"/>
            <a:ext cx="8472941" cy="534659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300909" y="576889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nl-NL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bij filtreren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68DFBB-6BED-4B48-ABCA-6C792DBDB3FD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ADSORPTIE</a:t>
            </a:r>
          </a:p>
        </p:txBody>
      </p:sp>
    </p:spTree>
    <p:extLst>
      <p:ext uri="{BB962C8B-B14F-4D97-AF65-F5344CB8AC3E}">
        <p14:creationId xmlns:p14="http://schemas.microsoft.com/office/powerpoint/2010/main" val="16201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/>
          <a:stretch/>
        </p:blipFill>
        <p:spPr>
          <a:xfrm>
            <a:off x="322434" y="2348880"/>
            <a:ext cx="8472941" cy="53465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68DFBB-6BED-4B48-ABCA-6C792DBDB3FD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ADSORPTIE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2118BDD-F650-41EE-A7FA-BCBCA9BAF0C1}"/>
              </a:ext>
            </a:extLst>
          </p:cNvPr>
          <p:cNvSpPr txBox="1"/>
          <p:nvPr/>
        </p:nvSpPr>
        <p:spPr>
          <a:xfrm>
            <a:off x="5392397" y="857302"/>
            <a:ext cx="3402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Berust op het verschil in aanhechtingsvermogen (adsorptievermogen) aan een adsorptiemiddel.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0E483B-7AC7-CD1D-4B67-6F5F37F76DAA}"/>
              </a:ext>
            </a:extLst>
          </p:cNvPr>
          <p:cNvSpPr txBox="1"/>
          <p:nvPr/>
        </p:nvSpPr>
        <p:spPr>
          <a:xfrm>
            <a:off x="3681073" y="810000"/>
            <a:ext cx="6459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Geschikt voor</a:t>
            </a:r>
            <a:r>
              <a:rPr lang="nl-NL" sz="2800" b="1" dirty="0">
                <a:solidFill>
                  <a:srgbClr val="FF0000"/>
                </a:solidFill>
              </a:rPr>
              <a:t> </a:t>
            </a:r>
            <a:r>
              <a:rPr lang="nl-NL" sz="400" b="1" dirty="0">
                <a:solidFill>
                  <a:srgbClr val="FF0000"/>
                </a:solidFill>
              </a:rPr>
              <a:t>    </a:t>
            </a:r>
            <a:r>
              <a:rPr lang="nl-NL" sz="2400" b="1" dirty="0">
                <a:solidFill>
                  <a:srgbClr val="FF0000"/>
                </a:solidFill>
              </a:rPr>
              <a:t>oplossingen van kleine hoeveelheden stoffen bv kleurstoffen.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CD7BC4-0EA7-332F-B7D8-7F21352382D3}"/>
              </a:ext>
            </a:extLst>
          </p:cNvPr>
          <p:cNvSpPr txBox="1"/>
          <p:nvPr/>
        </p:nvSpPr>
        <p:spPr>
          <a:xfrm>
            <a:off x="6300909" y="576889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nl-NL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bij filtreren</a:t>
            </a:r>
          </a:p>
        </p:txBody>
      </p:sp>
    </p:spTree>
    <p:extLst>
      <p:ext uri="{BB962C8B-B14F-4D97-AF65-F5344CB8AC3E}">
        <p14:creationId xmlns:p14="http://schemas.microsoft.com/office/powerpoint/2010/main" val="12696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5094"/>
            <a:ext cx="6120680" cy="61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CCBD65A-D993-4A68-A918-880FF6EE177C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PAPIERCHROMATOGRAFIE</a:t>
            </a:r>
          </a:p>
        </p:txBody>
      </p:sp>
    </p:spTree>
    <p:extLst>
      <p:ext uri="{BB962C8B-B14F-4D97-AF65-F5344CB8AC3E}">
        <p14:creationId xmlns:p14="http://schemas.microsoft.com/office/powerpoint/2010/main" val="574555978"/>
      </p:ext>
    </p:extLst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085140"/>
            <a:ext cx="4549445" cy="49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2500C7E-C422-4B9B-9D94-4E1825377BF4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PAPIERCHROMATOGRAFIE</a:t>
            </a:r>
          </a:p>
        </p:txBody>
      </p:sp>
    </p:spTree>
    <p:extLst>
      <p:ext uri="{BB962C8B-B14F-4D97-AF65-F5344CB8AC3E}">
        <p14:creationId xmlns:p14="http://schemas.microsoft.com/office/powerpoint/2010/main" val="36605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C07F35-3DF4-4197-B1C9-EDA6767F7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D2D35D6-6F04-4FC8-ABE3-5C35059CEAB2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BEZINKEN</a:t>
            </a:r>
          </a:p>
        </p:txBody>
      </p:sp>
    </p:spTree>
    <p:extLst>
      <p:ext uri="{BB962C8B-B14F-4D97-AF65-F5344CB8AC3E}">
        <p14:creationId xmlns:p14="http://schemas.microsoft.com/office/powerpoint/2010/main" val="458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152"/>
            <a:ext cx="9252520" cy="69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355975" y="1268760"/>
            <a:ext cx="48965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Papier:  stationaire fase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Loopvloeistof: mobiele fase</a:t>
            </a:r>
          </a:p>
        </p:txBody>
      </p:sp>
    </p:spTree>
    <p:extLst>
      <p:ext uri="{BB962C8B-B14F-4D97-AF65-F5344CB8AC3E}">
        <p14:creationId xmlns:p14="http://schemas.microsoft.com/office/powerpoint/2010/main" val="24239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 bwMode="auto">
          <a:xfrm>
            <a:off x="-13184" y="0"/>
            <a:ext cx="915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6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 bwMode="auto">
          <a:xfrm>
            <a:off x="-13184" y="0"/>
            <a:ext cx="915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FE6BAF0-AF62-4401-8EA0-67DE632DDBD7}"/>
              </a:ext>
            </a:extLst>
          </p:cNvPr>
          <p:cNvSpPr txBox="1"/>
          <p:nvPr/>
        </p:nvSpPr>
        <p:spPr>
          <a:xfrm>
            <a:off x="4592149" y="417820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zuivere stof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C4BF53-25DA-41F3-AE47-CCF147AE6AC3}"/>
              </a:ext>
            </a:extLst>
          </p:cNvPr>
          <p:cNvSpPr txBox="1"/>
          <p:nvPr/>
        </p:nvSpPr>
        <p:spPr>
          <a:xfrm>
            <a:off x="3782193" y="2492896"/>
            <a:ext cx="2034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mengsel</a:t>
            </a: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BE4854A-906B-48C0-BE63-4FDEFA455B9D}"/>
              </a:ext>
            </a:extLst>
          </p:cNvPr>
          <p:cNvCxnSpPr>
            <a:cxnSpLocks/>
          </p:cNvCxnSpPr>
          <p:nvPr/>
        </p:nvCxnSpPr>
        <p:spPr>
          <a:xfrm>
            <a:off x="3348913" y="2744924"/>
            <a:ext cx="473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D6D8843-6699-4C7F-BB76-5EF85BF557EF}"/>
              </a:ext>
            </a:extLst>
          </p:cNvPr>
          <p:cNvCxnSpPr>
            <a:cxnSpLocks/>
          </p:cNvCxnSpPr>
          <p:nvPr/>
        </p:nvCxnSpPr>
        <p:spPr>
          <a:xfrm>
            <a:off x="4211960" y="4446000"/>
            <a:ext cx="4320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81AD089-947F-4C73-BF37-F98AD02C530F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PAPIERCHROMATOGRAFIE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041F87-08C7-49F9-B894-8E5890CA5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660E757-4D72-46C0-BF69-43B993DE3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5F76B1F-E5BD-4417-B3CB-F87C67008C1B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PAPIERCHROMATOGRAFIE</a:t>
            </a:r>
          </a:p>
        </p:txBody>
      </p:sp>
      <p:sp>
        <p:nvSpPr>
          <p:cNvPr id="3" name="Ovale toelichting 2"/>
          <p:cNvSpPr/>
          <p:nvPr/>
        </p:nvSpPr>
        <p:spPr>
          <a:xfrm>
            <a:off x="6450226" y="247802"/>
            <a:ext cx="2582563" cy="1729280"/>
          </a:xfrm>
          <a:prstGeom prst="wedgeEllipseCallout">
            <a:avLst>
              <a:gd name="adj1" fmla="val -154099"/>
              <a:gd name="adj2" fmla="val 35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goed op in de loopvloeistof. Hecht slecht aan het papier.</a:t>
            </a:r>
          </a:p>
        </p:txBody>
      </p:sp>
    </p:spTree>
    <p:extLst>
      <p:ext uri="{BB962C8B-B14F-4D97-AF65-F5344CB8AC3E}">
        <p14:creationId xmlns:p14="http://schemas.microsoft.com/office/powerpoint/2010/main" val="4054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B0EFBF3-EF6B-4DCD-A05B-3E0F18B8A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6120D1D-E1D1-4398-8E3C-7B10A160225D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PAPIERCHROMATOGRAFIE</a:t>
            </a:r>
          </a:p>
        </p:txBody>
      </p:sp>
      <p:sp>
        <p:nvSpPr>
          <p:cNvPr id="3" name="Ovale toelichting 2"/>
          <p:cNvSpPr/>
          <p:nvPr/>
        </p:nvSpPr>
        <p:spPr>
          <a:xfrm>
            <a:off x="6450226" y="247802"/>
            <a:ext cx="2582563" cy="1729280"/>
          </a:xfrm>
          <a:prstGeom prst="wedgeEllipseCallout">
            <a:avLst>
              <a:gd name="adj1" fmla="val -154099"/>
              <a:gd name="adj2" fmla="val 35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goed op in de loopvloeistof. Hecht slecht aan het papier.</a:t>
            </a:r>
          </a:p>
        </p:txBody>
      </p:sp>
      <p:sp>
        <p:nvSpPr>
          <p:cNvPr id="7" name="Ovale toelichting 4">
            <a:extLst>
              <a:ext uri="{FF2B5EF4-FFF2-40B4-BE49-F238E27FC236}">
                <a16:creationId xmlns:a16="http://schemas.microsoft.com/office/drawing/2014/main" id="{510F3660-508E-4595-8AA6-49BE882E63DA}"/>
              </a:ext>
            </a:extLst>
          </p:cNvPr>
          <p:cNvSpPr/>
          <p:nvPr/>
        </p:nvSpPr>
        <p:spPr>
          <a:xfrm>
            <a:off x="6572251" y="2335429"/>
            <a:ext cx="2460538" cy="2075934"/>
          </a:xfrm>
          <a:prstGeom prst="wedgeEllipseCallout">
            <a:avLst>
              <a:gd name="adj1" fmla="val -78519"/>
              <a:gd name="adj2" fmla="val 447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slecht op in de loopvloeistof. Hecht goed aan het papier.</a:t>
            </a:r>
          </a:p>
        </p:txBody>
      </p:sp>
    </p:spTree>
    <p:extLst>
      <p:ext uri="{BB962C8B-B14F-4D97-AF65-F5344CB8AC3E}">
        <p14:creationId xmlns:p14="http://schemas.microsoft.com/office/powerpoint/2010/main" val="3326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479266D-87A0-4B22-A263-0BDB1A60E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>
          <a:xfrm>
            <a:off x="6572251" y="2335429"/>
            <a:ext cx="2460538" cy="2075934"/>
          </a:xfrm>
          <a:prstGeom prst="wedgeEllipseCallout">
            <a:avLst>
              <a:gd name="adj1" fmla="val -78519"/>
              <a:gd name="adj2" fmla="val 447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slecht op in de loopvloeistof. Hecht goed aan het papier.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6120D1D-E1D1-4398-8E3C-7B10A160225D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PAPIERCHROMATOGRAFIE</a:t>
            </a:r>
          </a:p>
        </p:txBody>
      </p:sp>
      <p:sp>
        <p:nvSpPr>
          <p:cNvPr id="3" name="Ovale toelichting 2"/>
          <p:cNvSpPr/>
          <p:nvPr/>
        </p:nvSpPr>
        <p:spPr>
          <a:xfrm>
            <a:off x="6450226" y="247802"/>
            <a:ext cx="2582563" cy="1729280"/>
          </a:xfrm>
          <a:prstGeom prst="wedgeEllipseCallout">
            <a:avLst>
              <a:gd name="adj1" fmla="val -154099"/>
              <a:gd name="adj2" fmla="val 35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goed op in de loopvloeistof. Hecht slecht aan het papier.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CA1CA4-47DC-485D-B70F-02C7831C3A5A}"/>
              </a:ext>
            </a:extLst>
          </p:cNvPr>
          <p:cNvSpPr txBox="1"/>
          <p:nvPr/>
        </p:nvSpPr>
        <p:spPr>
          <a:xfrm>
            <a:off x="2333002" y="5583126"/>
            <a:ext cx="6281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Berust op het verschil in aanhechtingsvermogen aan het papier én het verschil in oplosbaarheid in de loopvloeistof.</a:t>
            </a:r>
          </a:p>
        </p:txBody>
      </p:sp>
    </p:spTree>
    <p:extLst>
      <p:ext uri="{BB962C8B-B14F-4D97-AF65-F5344CB8AC3E}">
        <p14:creationId xmlns:p14="http://schemas.microsoft.com/office/powerpoint/2010/main" val="41679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479266D-87A0-4B22-A263-0BDB1A60E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6120D1D-E1D1-4398-8E3C-7B10A160225D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PAPIERCHROMATOGRAFIE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B6C4CF-E998-011E-CB57-04261A7986B7}"/>
              </a:ext>
            </a:extLst>
          </p:cNvPr>
          <p:cNvSpPr txBox="1"/>
          <p:nvPr/>
        </p:nvSpPr>
        <p:spPr>
          <a:xfrm>
            <a:off x="2335089" y="5583126"/>
            <a:ext cx="447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Geschikt voor kleine hoeveelheden mengsel.</a:t>
            </a:r>
          </a:p>
        </p:txBody>
      </p:sp>
    </p:spTree>
    <p:extLst>
      <p:ext uri="{BB962C8B-B14F-4D97-AF65-F5344CB8AC3E}">
        <p14:creationId xmlns:p14="http://schemas.microsoft.com/office/powerpoint/2010/main" val="18680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AE4E246-A643-42A5-AC89-CD1CA4190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64352D-4A58-4BDD-A74B-4507E82E0966}"/>
              </a:ext>
            </a:extLst>
          </p:cNvPr>
          <p:cNvSpPr txBox="1"/>
          <p:nvPr/>
        </p:nvSpPr>
        <p:spPr>
          <a:xfrm>
            <a:off x="716692" y="257108"/>
            <a:ext cx="568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Rf-waarde van de gele kleurstof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15CD6D-477E-40A8-B09F-3AFDACEFE2BA}"/>
              </a:ext>
            </a:extLst>
          </p:cNvPr>
          <p:cNvSpPr txBox="1"/>
          <p:nvPr/>
        </p:nvSpPr>
        <p:spPr>
          <a:xfrm>
            <a:off x="6651797" y="1261294"/>
            <a:ext cx="208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niveau loopvloeistof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A6CDD1-63A4-4DC8-A5AE-CAEAFF757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  <p:sp>
        <p:nvSpPr>
          <p:cNvPr id="5" name="Vrije vorm 7">
            <a:extLst>
              <a:ext uri="{FF2B5EF4-FFF2-40B4-BE49-F238E27FC236}">
                <a16:creationId xmlns:a16="http://schemas.microsoft.com/office/drawing/2014/main" id="{18257A93-AAE0-4D41-A628-A9393AAE24B5}"/>
              </a:ext>
            </a:extLst>
          </p:cNvPr>
          <p:cNvSpPr/>
          <p:nvPr/>
        </p:nvSpPr>
        <p:spPr>
          <a:xfrm>
            <a:off x="2428875" y="1449671"/>
            <a:ext cx="4180446" cy="138573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1AF98D3-02D2-4521-B0D4-B1891FF67B2C}"/>
              </a:ext>
            </a:extLst>
          </p:cNvPr>
          <p:cNvCxnSpPr/>
          <p:nvPr/>
        </p:nvCxnSpPr>
        <p:spPr>
          <a:xfrm>
            <a:off x="2428874" y="5166049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1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AE4E246-A643-42A5-AC89-CD1CA4190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64352D-4A58-4BDD-A74B-4507E82E0966}"/>
              </a:ext>
            </a:extLst>
          </p:cNvPr>
          <p:cNvSpPr txBox="1"/>
          <p:nvPr/>
        </p:nvSpPr>
        <p:spPr>
          <a:xfrm>
            <a:off x="716692" y="257108"/>
            <a:ext cx="568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Rf-waarde van de gele kleurstof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15CD6D-477E-40A8-B09F-3AFDACEFE2BA}"/>
              </a:ext>
            </a:extLst>
          </p:cNvPr>
          <p:cNvSpPr txBox="1"/>
          <p:nvPr/>
        </p:nvSpPr>
        <p:spPr>
          <a:xfrm>
            <a:off x="6651797" y="1261294"/>
            <a:ext cx="208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niveau loopvloeistof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A6CDD1-63A4-4DC8-A5AE-CAEAFF757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  <p:sp>
        <p:nvSpPr>
          <p:cNvPr id="5" name="Vrije vorm 7">
            <a:extLst>
              <a:ext uri="{FF2B5EF4-FFF2-40B4-BE49-F238E27FC236}">
                <a16:creationId xmlns:a16="http://schemas.microsoft.com/office/drawing/2014/main" id="{18257A93-AAE0-4D41-A628-A9393AAE24B5}"/>
              </a:ext>
            </a:extLst>
          </p:cNvPr>
          <p:cNvSpPr/>
          <p:nvPr/>
        </p:nvSpPr>
        <p:spPr>
          <a:xfrm>
            <a:off x="2428875" y="1449671"/>
            <a:ext cx="4180446" cy="138573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1AF98D3-02D2-4521-B0D4-B1891FF67B2C}"/>
              </a:ext>
            </a:extLst>
          </p:cNvPr>
          <p:cNvCxnSpPr/>
          <p:nvPr/>
        </p:nvCxnSpPr>
        <p:spPr>
          <a:xfrm>
            <a:off x="2428874" y="5166049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keraccolade 7">
            <a:extLst>
              <a:ext uri="{FF2B5EF4-FFF2-40B4-BE49-F238E27FC236}">
                <a16:creationId xmlns:a16="http://schemas.microsoft.com/office/drawing/2014/main" id="{37517F3B-735D-476C-BC36-F404FB49ECAF}"/>
              </a:ext>
            </a:extLst>
          </p:cNvPr>
          <p:cNvSpPr/>
          <p:nvPr/>
        </p:nvSpPr>
        <p:spPr>
          <a:xfrm>
            <a:off x="2619631" y="3102470"/>
            <a:ext cx="259492" cy="206357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inkeraccolade 8">
            <a:extLst>
              <a:ext uri="{FF2B5EF4-FFF2-40B4-BE49-F238E27FC236}">
                <a16:creationId xmlns:a16="http://schemas.microsoft.com/office/drawing/2014/main" id="{C1D3B1C0-EF6E-4231-8E30-946C5A9FEC89}"/>
              </a:ext>
            </a:extLst>
          </p:cNvPr>
          <p:cNvSpPr/>
          <p:nvPr/>
        </p:nvSpPr>
        <p:spPr>
          <a:xfrm flipH="1">
            <a:off x="3203578" y="1580859"/>
            <a:ext cx="226284" cy="3597547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7CDFA4A-D63E-4073-89AD-86B636F86F01}"/>
              </a:ext>
            </a:extLst>
          </p:cNvPr>
          <p:cNvSpPr txBox="1"/>
          <p:nvPr/>
        </p:nvSpPr>
        <p:spPr>
          <a:xfrm>
            <a:off x="1765813" y="3942485"/>
            <a:ext cx="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667ED43-DF72-4B5E-AE2B-959E4C1C13F9}"/>
              </a:ext>
            </a:extLst>
          </p:cNvPr>
          <p:cNvSpPr txBox="1"/>
          <p:nvPr/>
        </p:nvSpPr>
        <p:spPr>
          <a:xfrm>
            <a:off x="3511203" y="3192480"/>
            <a:ext cx="93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10,1 cm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B44C84E-939B-46AC-B994-38BEBB94335C}"/>
              </a:ext>
            </a:extLst>
          </p:cNvPr>
          <p:cNvSpPr txBox="1"/>
          <p:nvPr/>
        </p:nvSpPr>
        <p:spPr>
          <a:xfrm>
            <a:off x="284205" y="5782962"/>
            <a:ext cx="577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765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C07F35-3DF4-4197-B1C9-EDA6767F7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D2D35D6-6F04-4FC8-ABE3-5C35059CEAB2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BEZINKEN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3090F4-40AE-42F2-BE77-10860BA7E5E7}"/>
              </a:ext>
            </a:extLst>
          </p:cNvPr>
          <p:cNvSpPr txBox="1"/>
          <p:nvPr/>
        </p:nvSpPr>
        <p:spPr>
          <a:xfrm>
            <a:off x="3866448" y="3861048"/>
            <a:ext cx="760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Zand</a:t>
            </a:r>
          </a:p>
        </p:txBody>
      </p:sp>
    </p:spTree>
    <p:extLst>
      <p:ext uri="{BB962C8B-B14F-4D97-AF65-F5344CB8AC3E}">
        <p14:creationId xmlns:p14="http://schemas.microsoft.com/office/powerpoint/2010/main" val="107475493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AE4E246-A643-42A5-AC89-CD1CA4190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64352D-4A58-4BDD-A74B-4507E82E0966}"/>
              </a:ext>
            </a:extLst>
          </p:cNvPr>
          <p:cNvSpPr txBox="1"/>
          <p:nvPr/>
        </p:nvSpPr>
        <p:spPr>
          <a:xfrm>
            <a:off x="716692" y="257108"/>
            <a:ext cx="568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Rf-waarde van de gele kleurstof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15CD6D-477E-40A8-B09F-3AFDACEFE2BA}"/>
              </a:ext>
            </a:extLst>
          </p:cNvPr>
          <p:cNvSpPr txBox="1"/>
          <p:nvPr/>
        </p:nvSpPr>
        <p:spPr>
          <a:xfrm>
            <a:off x="6651797" y="1261294"/>
            <a:ext cx="208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niveau loopvloeistof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A6CDD1-63A4-4DC8-A5AE-CAEAFF757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3"/>
          <a:stretch/>
        </p:blipFill>
        <p:spPr>
          <a:xfrm>
            <a:off x="2428875" y="1078035"/>
            <a:ext cx="4143375" cy="440922"/>
          </a:xfrm>
          <a:prstGeom prst="rect">
            <a:avLst/>
          </a:prstGeom>
        </p:spPr>
      </p:pic>
      <p:sp>
        <p:nvSpPr>
          <p:cNvPr id="5" name="Vrije vorm 7">
            <a:extLst>
              <a:ext uri="{FF2B5EF4-FFF2-40B4-BE49-F238E27FC236}">
                <a16:creationId xmlns:a16="http://schemas.microsoft.com/office/drawing/2014/main" id="{18257A93-AAE0-4D41-A628-A9393AAE24B5}"/>
              </a:ext>
            </a:extLst>
          </p:cNvPr>
          <p:cNvSpPr/>
          <p:nvPr/>
        </p:nvSpPr>
        <p:spPr>
          <a:xfrm>
            <a:off x="2428875" y="1449671"/>
            <a:ext cx="4180446" cy="138573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1AF98D3-02D2-4521-B0D4-B1891FF67B2C}"/>
              </a:ext>
            </a:extLst>
          </p:cNvPr>
          <p:cNvCxnSpPr/>
          <p:nvPr/>
        </p:nvCxnSpPr>
        <p:spPr>
          <a:xfrm>
            <a:off x="2428874" y="5166049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keraccolade 7">
            <a:extLst>
              <a:ext uri="{FF2B5EF4-FFF2-40B4-BE49-F238E27FC236}">
                <a16:creationId xmlns:a16="http://schemas.microsoft.com/office/drawing/2014/main" id="{37517F3B-735D-476C-BC36-F404FB49ECAF}"/>
              </a:ext>
            </a:extLst>
          </p:cNvPr>
          <p:cNvSpPr/>
          <p:nvPr/>
        </p:nvSpPr>
        <p:spPr>
          <a:xfrm>
            <a:off x="2619631" y="3102470"/>
            <a:ext cx="259492" cy="206357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inkeraccolade 8">
            <a:extLst>
              <a:ext uri="{FF2B5EF4-FFF2-40B4-BE49-F238E27FC236}">
                <a16:creationId xmlns:a16="http://schemas.microsoft.com/office/drawing/2014/main" id="{C1D3B1C0-EF6E-4231-8E30-946C5A9FEC89}"/>
              </a:ext>
            </a:extLst>
          </p:cNvPr>
          <p:cNvSpPr/>
          <p:nvPr/>
        </p:nvSpPr>
        <p:spPr>
          <a:xfrm flipH="1">
            <a:off x="3203578" y="1580859"/>
            <a:ext cx="226284" cy="3597547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7CDFA4A-D63E-4073-89AD-86B636F86F01}"/>
              </a:ext>
            </a:extLst>
          </p:cNvPr>
          <p:cNvSpPr txBox="1"/>
          <p:nvPr/>
        </p:nvSpPr>
        <p:spPr>
          <a:xfrm>
            <a:off x="1765813" y="3942485"/>
            <a:ext cx="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667ED43-DF72-4B5E-AE2B-959E4C1C13F9}"/>
              </a:ext>
            </a:extLst>
          </p:cNvPr>
          <p:cNvSpPr txBox="1"/>
          <p:nvPr/>
        </p:nvSpPr>
        <p:spPr>
          <a:xfrm>
            <a:off x="3511203" y="3192480"/>
            <a:ext cx="93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10,1 cm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B44C84E-939B-46AC-B994-38BEBB94335C}"/>
              </a:ext>
            </a:extLst>
          </p:cNvPr>
          <p:cNvSpPr txBox="1"/>
          <p:nvPr/>
        </p:nvSpPr>
        <p:spPr>
          <a:xfrm>
            <a:off x="284205" y="5782962"/>
            <a:ext cx="577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</a:t>
            </a:r>
            <a:r>
              <a:rPr lang="nl-NL" sz="2000" dirty="0"/>
              <a:t>Rf-waarde:     5,8 / 10,1 = 0,57           </a:t>
            </a:r>
          </a:p>
        </p:txBody>
      </p:sp>
    </p:spTree>
    <p:extLst>
      <p:ext uri="{BB962C8B-B14F-4D97-AF65-F5344CB8AC3E}">
        <p14:creationId xmlns:p14="http://schemas.microsoft.com/office/powerpoint/2010/main" val="144987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8D3399-60F5-417B-81DA-CDEA70566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keraccolade 12"/>
          <p:cNvSpPr/>
          <p:nvPr/>
        </p:nvSpPr>
        <p:spPr>
          <a:xfrm flipH="1">
            <a:off x="4695567" y="1332000"/>
            <a:ext cx="211994" cy="3816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inkeraccolade 13"/>
          <p:cNvSpPr/>
          <p:nvPr/>
        </p:nvSpPr>
        <p:spPr>
          <a:xfrm>
            <a:off x="3972698" y="3032318"/>
            <a:ext cx="216240" cy="2108093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016841" y="2985528"/>
            <a:ext cx="10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10,8 cm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01546" y="3818238"/>
            <a:ext cx="10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6,2 cm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2199899-B22E-44BE-9096-4E6366C93068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FD55D2-C8A5-8933-8C41-72438084F7B1}"/>
              </a:ext>
            </a:extLst>
          </p:cNvPr>
          <p:cNvSpPr txBox="1"/>
          <p:nvPr/>
        </p:nvSpPr>
        <p:spPr>
          <a:xfrm>
            <a:off x="284205" y="5782962"/>
            <a:ext cx="577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58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8D3399-60F5-417B-81DA-CDEA70566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keraccolade 12"/>
          <p:cNvSpPr/>
          <p:nvPr/>
        </p:nvSpPr>
        <p:spPr>
          <a:xfrm flipH="1">
            <a:off x="4695567" y="1332000"/>
            <a:ext cx="211994" cy="3816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inkeraccolade 13"/>
          <p:cNvSpPr/>
          <p:nvPr/>
        </p:nvSpPr>
        <p:spPr>
          <a:xfrm>
            <a:off x="3972698" y="3032318"/>
            <a:ext cx="216240" cy="2108093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016841" y="2985528"/>
            <a:ext cx="10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10,8 cm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01546" y="3818238"/>
            <a:ext cx="10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6,2 cm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2199899-B22E-44BE-9096-4E6366C93068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FD55D2-C8A5-8933-8C41-72438084F7B1}"/>
              </a:ext>
            </a:extLst>
          </p:cNvPr>
          <p:cNvSpPr txBox="1"/>
          <p:nvPr/>
        </p:nvSpPr>
        <p:spPr>
          <a:xfrm>
            <a:off x="284205" y="5782962"/>
            <a:ext cx="577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</a:t>
            </a:r>
            <a:r>
              <a:rPr lang="nl-NL" sz="2000" dirty="0"/>
              <a:t>Rf-waarde:     6,2 / 10,8 = 0,57           </a:t>
            </a:r>
          </a:p>
        </p:txBody>
      </p:sp>
    </p:spTree>
    <p:extLst>
      <p:ext uri="{BB962C8B-B14F-4D97-AF65-F5344CB8AC3E}">
        <p14:creationId xmlns:p14="http://schemas.microsoft.com/office/powerpoint/2010/main" val="219230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2076"/>
          <a:stretch/>
        </p:blipFill>
        <p:spPr bwMode="auto">
          <a:xfrm>
            <a:off x="0" y="929482"/>
            <a:ext cx="3546764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"/>
          <a:stretch/>
        </p:blipFill>
        <p:spPr bwMode="auto">
          <a:xfrm>
            <a:off x="5345546" y="929482"/>
            <a:ext cx="3798454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8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C07F35-3DF4-4197-B1C9-EDA6767F7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r="1963"/>
          <a:stretch/>
        </p:blipFill>
        <p:spPr>
          <a:xfrm>
            <a:off x="3336376" y="-106141"/>
            <a:ext cx="3024336" cy="70702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683EA1F-E963-4722-94EC-0F787AAE42B5}"/>
              </a:ext>
            </a:extLst>
          </p:cNvPr>
          <p:cNvSpPr txBox="1"/>
          <p:nvPr/>
        </p:nvSpPr>
        <p:spPr>
          <a:xfrm>
            <a:off x="323528" y="4509120"/>
            <a:ext cx="300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Bovenstaande vloeistof kun je nu voorzichtig </a:t>
            </a:r>
            <a:r>
              <a:rPr lang="nl-NL" sz="2200" b="1" dirty="0"/>
              <a:t>afgieten</a:t>
            </a:r>
            <a:r>
              <a:rPr lang="nl-NL" sz="2200" dirty="0"/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31742D-47F3-487F-8E74-3D617E4485F7}"/>
              </a:ext>
            </a:extLst>
          </p:cNvPr>
          <p:cNvSpPr txBox="1"/>
          <p:nvPr/>
        </p:nvSpPr>
        <p:spPr>
          <a:xfrm>
            <a:off x="7057606" y="1000015"/>
            <a:ext cx="271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Berust op het 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verschil in dichtheid.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CA07CB4-82CC-4640-B098-69D872689F94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       BEZINKEN</a:t>
            </a:r>
          </a:p>
        </p:txBody>
      </p:sp>
    </p:spTree>
    <p:extLst>
      <p:ext uri="{BB962C8B-B14F-4D97-AF65-F5344CB8AC3E}">
        <p14:creationId xmlns:p14="http://schemas.microsoft.com/office/powerpoint/2010/main" val="19418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8F6460D-5206-4BC3-9938-D7C281B51F27}"/>
              </a:ext>
            </a:extLst>
          </p:cNvPr>
          <p:cNvSpPr txBox="1"/>
          <p:nvPr/>
        </p:nvSpPr>
        <p:spPr>
          <a:xfrm>
            <a:off x="899592" y="3861048"/>
            <a:ext cx="788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Schudden/roeren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Suspensie van zand in 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0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956CED-9B07-466F-958E-E1FB70D9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4" r="31888"/>
          <a:stretch/>
        </p:blipFill>
        <p:spPr>
          <a:xfrm>
            <a:off x="3347864" y="-1"/>
            <a:ext cx="3024336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8F6460D-5206-4BC3-9938-D7C281B51F27}"/>
              </a:ext>
            </a:extLst>
          </p:cNvPr>
          <p:cNvSpPr txBox="1"/>
          <p:nvPr/>
        </p:nvSpPr>
        <p:spPr>
          <a:xfrm>
            <a:off x="899592" y="3861048"/>
            <a:ext cx="788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Schudden/roeren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Suspensie van zand in 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DA989-A30E-45EF-B0C3-5B2D277CBC45}"/>
              </a:ext>
            </a:extLst>
          </p:cNvPr>
          <p:cNvSpPr txBox="1"/>
          <p:nvPr/>
        </p:nvSpPr>
        <p:spPr>
          <a:xfrm>
            <a:off x="4716016" y="37249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     CENTRIFUGEREN</a:t>
            </a:r>
          </a:p>
        </p:txBody>
      </p:sp>
    </p:spTree>
    <p:extLst>
      <p:ext uri="{BB962C8B-B14F-4D97-AF65-F5344CB8AC3E}">
        <p14:creationId xmlns:p14="http://schemas.microsoft.com/office/powerpoint/2010/main" val="1679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514</Words>
  <Application>Microsoft Office PowerPoint</Application>
  <PresentationFormat>Diavoorstelling (4:3)</PresentationFormat>
  <Paragraphs>282</Paragraphs>
  <Slides>64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64</vt:i4>
      </vt:variant>
    </vt:vector>
  </HeadingPairs>
  <TitlesOfParts>
    <vt:vector size="69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37</cp:revision>
  <dcterms:created xsi:type="dcterms:W3CDTF">2018-06-20T09:52:01Z</dcterms:created>
  <dcterms:modified xsi:type="dcterms:W3CDTF">2023-02-12T11:27:53Z</dcterms:modified>
</cp:coreProperties>
</file>